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Nunito"/>
      <p:regular r:id="rId28"/>
      <p:bold r:id="rId29"/>
      <p:italic r:id="rId30"/>
      <p:boldItalic r:id="rId31"/>
    </p:embeddedFont>
    <p:embeddedFont>
      <p:font typeface="Abril Fatface"/>
      <p:regular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Nuni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Italic.fntdata"/><Relationship Id="rId30" Type="http://schemas.openxmlformats.org/officeDocument/2006/relationships/font" Target="fonts/Nuni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AbrilFatface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92665f27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92665f27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Hello everyone I’m Mason &lt;I’m Natalie&gt;, we are Friendly Skeleton Games. Here’s our team logo.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09131ecc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09131ecc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</a:t>
            </a:r>
            <a:r>
              <a:rPr lang="en"/>
              <a:t> we have our antagonist, Dr. Ology. Dr. Ology is quite the mad scientist. He also </a:t>
            </a:r>
            <a:r>
              <a:rPr lang="en"/>
              <a:t>happens to be the owner of the mansion lab to which the player is breaking in, since he is suspiciously close to discovering the secrets of time travel for himself.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0e9c4cabc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0e9c4cabc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 makes this game truly unique? We’re calling it a time bubble.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ebee4981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0ebee4981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she has no combat abilities, Amelia does have the rather handy ability to freeze time in a small area around her thanks to her gadgets from the future. This is just a quick demo we made of what it could look like in-game.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c4de2e8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c4de2e8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mechanic has a few </a:t>
            </a:r>
            <a:r>
              <a:rPr lang="en"/>
              <a:t>obvious</a:t>
            </a:r>
            <a:r>
              <a:rPr lang="en"/>
              <a:t> uses in a stealth game, with the most simple being the ability to sneak past enemies without being spotted.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c4de2e8c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0c4de2e8c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There are a few more complex ways to use this ability, such when the pathing of enemies makes it hard to get past them, being able to freeze an enemy in place for a time to disrupt it’s patrol and give yourself an opening to sneak past.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f16e140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0f16e140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0eabae1e8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0eabae1e8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0c58a565e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0c58a565e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Buttons can be stepped on for an effect.</a:t>
            </a:r>
            <a:endParaRPr sz="1400">
              <a:solidFill>
                <a:srgbClr val="233A44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Time freeze can freeze the state of affected objects.</a:t>
            </a:r>
            <a:endParaRPr sz="1400">
              <a:solidFill>
                <a:srgbClr val="233A44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Enemies and traps can reset player progress if player is caught.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Player can save at set checkpoints placed throughout the game.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Time reverse can reset to a checkpoint if player gets stuck.</a:t>
            </a:r>
            <a:endParaRPr sz="1400">
              <a:solidFill>
                <a:srgbClr val="233A44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Player collects time crystal shards to unlock other areas and progress through the game.</a:t>
            </a:r>
            <a:endParaRPr sz="14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c58a565ee_6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c58a565ee_6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Vulnerability: The player has no way to fight back and must outsmart </a:t>
            </a:r>
            <a:r>
              <a:rPr lang="en"/>
              <a:t>confrontation. This ties in with: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Empowerment: The player’s abilities are fantastical and allow the player to overcome obstacles.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Satisfaction: Puzzles are hard but rewarding.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Curiosity: The setting is intricate and interesting with lots of hidden stuff.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Humor: Interactions between characters, as well as the PC’s sarcasm/obliviousness.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0912ce247c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0912ce247c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Big scope potential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Lots of potential spriting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Time stopping is hard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What happens when something is frozen / unfreezes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Have to balance it so it is fun to use and easy to understand.</a:t>
            </a:r>
            <a:endParaRPr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e60553c3f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e60553c3f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everyone I’m Mason &lt;I’m Natalie&gt;, we are Friendly Skeleton Games. By way of introduction, we have Lisa as our Executive Producer,  myself as the lead designer and a programmer, Natalie as the sound designer and </a:t>
            </a:r>
            <a:r>
              <a:rPr lang="en"/>
              <a:t>producer</a:t>
            </a:r>
            <a:r>
              <a:rPr lang="en"/>
              <a:t>, Leslie and Dani as programmers, Alec as our artist and Cassandra as our writer. And we would like to present to you…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0eabae1e8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0eabae1e8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c58a565ee_9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c58a565ee_9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0c58a565ee_9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0c58a565ee_9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e60553c3f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e60553c3f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Klepto-Chronia. Klepto-Chronia is a time-traveling 2D, top-down, puzzle game built around stealth. As a quick aside, almost none of these images are our own, we have sources listed at the end.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e60553c3f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e60553c3f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33A44"/>
                </a:solidFill>
              </a:rPr>
              <a:t>The game is s</a:t>
            </a:r>
            <a:r>
              <a:rPr lang="en">
                <a:solidFill>
                  <a:srgbClr val="233A44"/>
                </a:solidFill>
              </a:rPr>
              <a:t>et in the mansion and lab of Dr. Ology, a reclusive science prodigy from the past. His lab is filled with curios and half-finished inventions with a bit of a surreal feel to it.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eabae1e86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0eabae1e86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player will take on the roll of a thief traveling back in time who must steal parts of a time machine to return to her own time. She also has a few tricks up her </a:t>
            </a:r>
            <a:r>
              <a:rPr lang="en"/>
              <a:t>sleeve</a:t>
            </a:r>
            <a:r>
              <a:rPr lang="en"/>
              <a:t> that we’ll get into in a moment.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912ce247c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0912ce247c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33A44"/>
                </a:solidFill>
              </a:rPr>
              <a:t>The core of this game is the exploring of the lab, finding the </a:t>
            </a:r>
            <a:r>
              <a:rPr lang="en">
                <a:solidFill>
                  <a:srgbClr val="233A44"/>
                </a:solidFill>
              </a:rPr>
              <a:t>necessary</a:t>
            </a:r>
            <a:r>
              <a:rPr lang="en">
                <a:solidFill>
                  <a:srgbClr val="233A44"/>
                </a:solidFill>
              </a:rPr>
              <a:t> time device, and safely returning to the future, all without being caught.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912ce247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912ce247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of these things, this game will be perfect for people who like sci-fi and retro-futurism, and will be especially satisfying for puzzle lovers.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e60553c3f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0e60553c3f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a quick introduction to our characters: First up the the </a:t>
            </a:r>
            <a:r>
              <a:rPr lang="en"/>
              <a:t>protagonist</a:t>
            </a:r>
            <a:r>
              <a:rPr lang="en"/>
              <a:t>, Amelia. She is the player character, and, while </a:t>
            </a:r>
            <a:r>
              <a:rPr lang="en"/>
              <a:t>competent</a:t>
            </a:r>
            <a:r>
              <a:rPr lang="en"/>
              <a:t>, can get flustered easily, be a bit oblivious and quite sarcastic.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0c58a565ee_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0c58a565ee_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up is Amelia’s partner Delphi. In contrast to Amelia, Delphi is charming, teasing, and generally helpful. She will act as the narrator and guide for much of the story.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540300" y="502181"/>
            <a:ext cx="8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540300" y="2131196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3"/>
          <p:cNvSpPr txBox="1"/>
          <p:nvPr>
            <p:ph idx="2" type="body"/>
          </p:nvPr>
        </p:nvSpPr>
        <p:spPr>
          <a:xfrm>
            <a:off x="3508744" y="2131196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8" name="Google Shape;128;p13"/>
          <p:cNvSpPr txBox="1"/>
          <p:nvPr>
            <p:ph idx="3" type="body"/>
          </p:nvPr>
        </p:nvSpPr>
        <p:spPr>
          <a:xfrm>
            <a:off x="540300" y="3661990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" name="Google Shape;129;p13"/>
          <p:cNvSpPr txBox="1"/>
          <p:nvPr>
            <p:ph idx="4" type="body"/>
          </p:nvPr>
        </p:nvSpPr>
        <p:spPr>
          <a:xfrm>
            <a:off x="3508744" y="3661990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0" name="Google Shape;130;p13"/>
          <p:cNvSpPr txBox="1"/>
          <p:nvPr>
            <p:ph idx="5" type="title"/>
          </p:nvPr>
        </p:nvSpPr>
        <p:spPr>
          <a:xfrm>
            <a:off x="540300" y="1609369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6" type="title"/>
          </p:nvPr>
        </p:nvSpPr>
        <p:spPr>
          <a:xfrm>
            <a:off x="3508744" y="1609369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7" type="title"/>
          </p:nvPr>
        </p:nvSpPr>
        <p:spPr>
          <a:xfrm>
            <a:off x="540300" y="3140163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8" type="title"/>
          </p:nvPr>
        </p:nvSpPr>
        <p:spPr>
          <a:xfrm>
            <a:off x="3508744" y="3140163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4" name="Google Shape;134;p13"/>
          <p:cNvSpPr/>
          <p:nvPr/>
        </p:nvSpPr>
        <p:spPr>
          <a:xfrm flipH="1">
            <a:off x="616693" y="423737"/>
            <a:ext cx="291900" cy="291900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016000" sx="114000" rotWithShape="0" algn="ctr" dist="76200" sy="114000">
              <a:schemeClr val="accent1"/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3"/>
          <p:cNvSpPr/>
          <p:nvPr/>
        </p:nvSpPr>
        <p:spPr>
          <a:xfrm flipH="1">
            <a:off x="8254462" y="715775"/>
            <a:ext cx="291900" cy="291900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016000" sx="114000" rotWithShape="0" algn="ctr" dist="76200" sy="114000">
              <a:schemeClr val="accent1"/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descr="Power outline" id="136" name="Google Shape;136;p13"/>
          <p:cNvGrpSpPr/>
          <p:nvPr/>
        </p:nvGrpSpPr>
        <p:grpSpPr>
          <a:xfrm flipH="1">
            <a:off x="8546519" y="136878"/>
            <a:ext cx="430026" cy="477697"/>
            <a:chOff x="5753006" y="3038475"/>
            <a:chExt cx="685957" cy="761999"/>
          </a:xfrm>
        </p:grpSpPr>
        <p:sp>
          <p:nvSpPr>
            <p:cNvPr id="137" name="Google Shape;137;p13"/>
            <p:cNvSpPr/>
            <p:nvPr/>
          </p:nvSpPr>
          <p:spPr>
            <a:xfrm>
              <a:off x="5753006" y="3176139"/>
              <a:ext cx="685957" cy="624335"/>
            </a:xfrm>
            <a:custGeom>
              <a:rect b="b" l="l" r="r" t="t"/>
              <a:pathLst>
                <a:path extrusionOk="0" h="624335" w="685957">
                  <a:moveTo>
                    <a:pt x="342994" y="624335"/>
                  </a:moveTo>
                  <a:cubicBezTo>
                    <a:pt x="532372" y="624370"/>
                    <a:pt x="685922" y="470877"/>
                    <a:pt x="685957" y="281498"/>
                  </a:cubicBezTo>
                  <a:cubicBezTo>
                    <a:pt x="685977" y="169262"/>
                    <a:pt x="631070" y="64119"/>
                    <a:pt x="538951" y="0"/>
                  </a:cubicBezTo>
                  <a:lnTo>
                    <a:pt x="528045" y="15631"/>
                  </a:lnTo>
                  <a:cubicBezTo>
                    <a:pt x="674827" y="117832"/>
                    <a:pt x="710966" y="319672"/>
                    <a:pt x="608766" y="466455"/>
                  </a:cubicBezTo>
                  <a:cubicBezTo>
                    <a:pt x="506564" y="613236"/>
                    <a:pt x="304724" y="649375"/>
                    <a:pt x="157942" y="547174"/>
                  </a:cubicBezTo>
                  <a:cubicBezTo>
                    <a:pt x="11160" y="444973"/>
                    <a:pt x="-24980" y="243132"/>
                    <a:pt x="77221" y="96351"/>
                  </a:cubicBezTo>
                  <a:cubicBezTo>
                    <a:pt x="99136" y="64877"/>
                    <a:pt x="126467" y="37546"/>
                    <a:pt x="157942" y="15631"/>
                  </a:cubicBezTo>
                  <a:lnTo>
                    <a:pt x="147036" y="0"/>
                  </a:lnTo>
                  <a:cubicBezTo>
                    <a:pt x="-8397" y="108190"/>
                    <a:pt x="-46694" y="321897"/>
                    <a:pt x="61496" y="477330"/>
                  </a:cubicBezTo>
                  <a:cubicBezTo>
                    <a:pt x="125615" y="569448"/>
                    <a:pt x="230757" y="624356"/>
                    <a:pt x="342994" y="624335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6086475" y="3038475"/>
              <a:ext cx="19050" cy="419100"/>
            </a:xfrm>
            <a:custGeom>
              <a:rect b="b" l="l" r="r" t="t"/>
              <a:pathLst>
                <a:path extrusionOk="0" h="419100" w="19050">
                  <a:moveTo>
                    <a:pt x="0" y="0"/>
                  </a:moveTo>
                  <a:lnTo>
                    <a:pt x="19050" y="0"/>
                  </a:lnTo>
                  <a:lnTo>
                    <a:pt x="19050" y="419100"/>
                  </a:lnTo>
                  <a:lnTo>
                    <a:pt x="0" y="419100"/>
                  </a:ln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" name="Google Shape;139;p13"/>
          <p:cNvGrpSpPr/>
          <p:nvPr/>
        </p:nvGrpSpPr>
        <p:grpSpPr>
          <a:xfrm flipH="1">
            <a:off x="100695" y="230797"/>
            <a:ext cx="312663" cy="289717"/>
            <a:chOff x="7467602" y="5857077"/>
            <a:chExt cx="468900" cy="434488"/>
          </a:xfrm>
        </p:grpSpPr>
        <p:sp>
          <p:nvSpPr>
            <p:cNvPr id="140" name="Google Shape;140;p13"/>
            <p:cNvSpPr/>
            <p:nvPr/>
          </p:nvSpPr>
          <p:spPr>
            <a:xfrm>
              <a:off x="7467602" y="5857077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7767486" y="5857077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7472518" y="6127465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7772402" y="6127465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" name="Google Shape;144;p13"/>
          <p:cNvGrpSpPr/>
          <p:nvPr/>
        </p:nvGrpSpPr>
        <p:grpSpPr>
          <a:xfrm flipH="1">
            <a:off x="7495302" y="278831"/>
            <a:ext cx="824215" cy="193950"/>
            <a:chOff x="4317443" y="530413"/>
            <a:chExt cx="1098953" cy="258600"/>
          </a:xfrm>
        </p:grpSpPr>
        <p:sp>
          <p:nvSpPr>
            <p:cNvPr id="145" name="Google Shape;145;p13"/>
            <p:cNvSpPr/>
            <p:nvPr/>
          </p:nvSpPr>
          <p:spPr>
            <a:xfrm rot="5400000">
              <a:off x="4299593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3"/>
            <p:cNvSpPr/>
            <p:nvPr/>
          </p:nvSpPr>
          <p:spPr>
            <a:xfrm rot="5400000">
              <a:off x="4591611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3"/>
            <p:cNvSpPr/>
            <p:nvPr/>
          </p:nvSpPr>
          <p:spPr>
            <a:xfrm rot="5400000">
              <a:off x="4883629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3"/>
            <p:cNvSpPr/>
            <p:nvPr/>
          </p:nvSpPr>
          <p:spPr>
            <a:xfrm rot="5400000">
              <a:off x="5175645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" name="Google Shape;149;p13"/>
          <p:cNvGrpSpPr/>
          <p:nvPr/>
        </p:nvGrpSpPr>
        <p:grpSpPr>
          <a:xfrm flipH="1">
            <a:off x="244792" y="4703257"/>
            <a:ext cx="824215" cy="193950"/>
            <a:chOff x="4317443" y="530413"/>
            <a:chExt cx="1098953" cy="258600"/>
          </a:xfrm>
        </p:grpSpPr>
        <p:sp>
          <p:nvSpPr>
            <p:cNvPr id="150" name="Google Shape;150;p13"/>
            <p:cNvSpPr/>
            <p:nvPr/>
          </p:nvSpPr>
          <p:spPr>
            <a:xfrm rot="5400000">
              <a:off x="4299593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3"/>
            <p:cNvSpPr/>
            <p:nvPr/>
          </p:nvSpPr>
          <p:spPr>
            <a:xfrm rot="5400000">
              <a:off x="4591611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3"/>
            <p:cNvSpPr/>
            <p:nvPr/>
          </p:nvSpPr>
          <p:spPr>
            <a:xfrm rot="5400000">
              <a:off x="4883629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3"/>
            <p:cNvSpPr/>
            <p:nvPr/>
          </p:nvSpPr>
          <p:spPr>
            <a:xfrm rot="5400000">
              <a:off x="5175645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" name="Google Shape;154;p13"/>
          <p:cNvGrpSpPr/>
          <p:nvPr/>
        </p:nvGrpSpPr>
        <p:grpSpPr>
          <a:xfrm flipH="1">
            <a:off x="8605248" y="1068787"/>
            <a:ext cx="312663" cy="289717"/>
            <a:chOff x="7467602" y="5857077"/>
            <a:chExt cx="468900" cy="434488"/>
          </a:xfrm>
        </p:grpSpPr>
        <p:sp>
          <p:nvSpPr>
            <p:cNvPr id="155" name="Google Shape;155;p13"/>
            <p:cNvSpPr/>
            <p:nvPr/>
          </p:nvSpPr>
          <p:spPr>
            <a:xfrm>
              <a:off x="7467602" y="5857077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7767486" y="5857077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7472518" y="6127465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7772402" y="6127465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" name="Google Shape;159;p13"/>
          <p:cNvGrpSpPr/>
          <p:nvPr/>
        </p:nvGrpSpPr>
        <p:grpSpPr>
          <a:xfrm>
            <a:off x="1069002" y="204825"/>
            <a:ext cx="824215" cy="193950"/>
            <a:chOff x="4317443" y="530413"/>
            <a:chExt cx="1098953" cy="258600"/>
          </a:xfrm>
        </p:grpSpPr>
        <p:sp>
          <p:nvSpPr>
            <p:cNvPr id="160" name="Google Shape;160;p13"/>
            <p:cNvSpPr/>
            <p:nvPr/>
          </p:nvSpPr>
          <p:spPr>
            <a:xfrm rot="5400000">
              <a:off x="4299593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3"/>
            <p:cNvSpPr/>
            <p:nvPr/>
          </p:nvSpPr>
          <p:spPr>
            <a:xfrm rot="5400000">
              <a:off x="4591611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3"/>
            <p:cNvSpPr/>
            <p:nvPr/>
          </p:nvSpPr>
          <p:spPr>
            <a:xfrm rot="5400000">
              <a:off x="4883629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3"/>
            <p:cNvSpPr/>
            <p:nvPr/>
          </p:nvSpPr>
          <p:spPr>
            <a:xfrm rot="5400000">
              <a:off x="5175645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descr="Power outline" id="164" name="Google Shape;164;p13"/>
          <p:cNvGrpSpPr/>
          <p:nvPr/>
        </p:nvGrpSpPr>
        <p:grpSpPr>
          <a:xfrm flipH="1">
            <a:off x="154019" y="4032359"/>
            <a:ext cx="430026" cy="477697"/>
            <a:chOff x="5753006" y="3038475"/>
            <a:chExt cx="685957" cy="761999"/>
          </a:xfrm>
        </p:grpSpPr>
        <p:sp>
          <p:nvSpPr>
            <p:cNvPr id="165" name="Google Shape;165;p13"/>
            <p:cNvSpPr/>
            <p:nvPr/>
          </p:nvSpPr>
          <p:spPr>
            <a:xfrm>
              <a:off x="5753006" y="3176139"/>
              <a:ext cx="685957" cy="624335"/>
            </a:xfrm>
            <a:custGeom>
              <a:rect b="b" l="l" r="r" t="t"/>
              <a:pathLst>
                <a:path extrusionOk="0" h="624335" w="685957">
                  <a:moveTo>
                    <a:pt x="342994" y="624335"/>
                  </a:moveTo>
                  <a:cubicBezTo>
                    <a:pt x="532372" y="624370"/>
                    <a:pt x="685922" y="470877"/>
                    <a:pt x="685957" y="281498"/>
                  </a:cubicBezTo>
                  <a:cubicBezTo>
                    <a:pt x="685977" y="169262"/>
                    <a:pt x="631070" y="64119"/>
                    <a:pt x="538951" y="0"/>
                  </a:cubicBezTo>
                  <a:lnTo>
                    <a:pt x="528045" y="15631"/>
                  </a:lnTo>
                  <a:cubicBezTo>
                    <a:pt x="674827" y="117832"/>
                    <a:pt x="710966" y="319672"/>
                    <a:pt x="608766" y="466455"/>
                  </a:cubicBezTo>
                  <a:cubicBezTo>
                    <a:pt x="506564" y="613236"/>
                    <a:pt x="304724" y="649375"/>
                    <a:pt x="157942" y="547174"/>
                  </a:cubicBezTo>
                  <a:cubicBezTo>
                    <a:pt x="11160" y="444973"/>
                    <a:pt x="-24980" y="243132"/>
                    <a:pt x="77221" y="96351"/>
                  </a:cubicBezTo>
                  <a:cubicBezTo>
                    <a:pt x="99136" y="64877"/>
                    <a:pt x="126467" y="37546"/>
                    <a:pt x="157942" y="15631"/>
                  </a:cubicBezTo>
                  <a:lnTo>
                    <a:pt x="147036" y="0"/>
                  </a:lnTo>
                  <a:cubicBezTo>
                    <a:pt x="-8397" y="108190"/>
                    <a:pt x="-46694" y="321897"/>
                    <a:pt x="61496" y="477330"/>
                  </a:cubicBezTo>
                  <a:cubicBezTo>
                    <a:pt x="125615" y="569448"/>
                    <a:pt x="230757" y="624356"/>
                    <a:pt x="342994" y="624335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6086475" y="3038475"/>
              <a:ext cx="19050" cy="419100"/>
            </a:xfrm>
            <a:custGeom>
              <a:rect b="b" l="l" r="r" t="t"/>
              <a:pathLst>
                <a:path extrusionOk="0" h="419100" w="19050">
                  <a:moveTo>
                    <a:pt x="0" y="0"/>
                  </a:moveTo>
                  <a:lnTo>
                    <a:pt x="19050" y="0"/>
                  </a:lnTo>
                  <a:lnTo>
                    <a:pt x="19050" y="419100"/>
                  </a:lnTo>
                  <a:lnTo>
                    <a:pt x="0" y="419100"/>
                  </a:ln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youtube.com/watch?v=-FzWLgm7BsY" TargetMode="External"/><Relationship Id="rId4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deviantart.com/jessibeans/art/Time-Traveler-for-IFX-338336581" TargetMode="External"/><Relationship Id="rId4" Type="http://schemas.openxmlformats.org/officeDocument/2006/relationships/hyperlink" Target="https://imgur.com/6hgOiKm" TargetMode="External"/><Relationship Id="rId5" Type="http://schemas.openxmlformats.org/officeDocument/2006/relationships/hyperlink" Target="https://wallpaperaccess.com/time-travel" TargetMode="External"/><Relationship Id="rId6" Type="http://schemas.openxmlformats.org/officeDocument/2006/relationships/hyperlink" Target="https://opengameart.org/content/8x8-tileset-by-soundlust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artstation.com/artwork/oO8GDO" TargetMode="External"/><Relationship Id="rId4" Type="http://schemas.openxmlformats.org/officeDocument/2006/relationships/hyperlink" Target="https://forgeofempires.fandom.com/wiki/Mad_Scientist%27s_Lab" TargetMode="External"/><Relationship Id="rId5" Type="http://schemas.openxmlformats.org/officeDocument/2006/relationships/hyperlink" Target="https://media.istockphoto.com/photos/mad-scientist-picture-id169944301?k=20&amp;m=169944301&amp;s=612x612&amp;w=0&amp;h=l-QPi_wQkw7Ow_uqw5R_Fb1sLaF31jQLmKrchLvKBQY=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Friendly Skeleton Games</a:t>
            </a:r>
            <a:endParaRPr/>
          </a:p>
        </p:txBody>
      </p:sp>
      <p:pic>
        <p:nvPicPr>
          <p:cNvPr id="172" name="Google Shape;1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0479" y="2271029"/>
            <a:ext cx="2532825" cy="25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3"/>
          <p:cNvSpPr txBox="1"/>
          <p:nvPr>
            <p:ph type="title"/>
          </p:nvPr>
        </p:nvSpPr>
        <p:spPr>
          <a:xfrm>
            <a:off x="819150" y="853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Main Antagoni</a:t>
            </a:r>
            <a:r>
              <a:rPr lang="en" sz="4200"/>
              <a:t>st: Dr. Ology</a:t>
            </a:r>
            <a:endParaRPr sz="4200"/>
          </a:p>
        </p:txBody>
      </p:sp>
      <p:sp>
        <p:nvSpPr>
          <p:cNvPr id="249" name="Google Shape;249;p23"/>
          <p:cNvSpPr txBox="1"/>
          <p:nvPr>
            <p:ph idx="1" type="body"/>
          </p:nvPr>
        </p:nvSpPr>
        <p:spPr>
          <a:xfrm>
            <a:off x="819150" y="2125150"/>
            <a:ext cx="4172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Mad scientist archetype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Owner of the mansion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Close to unraveling time travel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50" name="Google Shape;2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450" y="1699175"/>
            <a:ext cx="3031100" cy="303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Unique Feature - Time Stop</a:t>
            </a:r>
            <a:endParaRPr sz="4200"/>
          </a:p>
        </p:txBody>
      </p:sp>
      <p:pic>
        <p:nvPicPr>
          <p:cNvPr id="256" name="Google Shape;2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6334" y="1735700"/>
            <a:ext cx="4911350" cy="275555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4"/>
          <p:cNvSpPr txBox="1"/>
          <p:nvPr/>
        </p:nvSpPr>
        <p:spPr>
          <a:xfrm>
            <a:off x="3490800" y="4925825"/>
            <a:ext cx="464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5"/>
          <p:cNvSpPr txBox="1"/>
          <p:nvPr>
            <p:ph type="title"/>
          </p:nvPr>
        </p:nvSpPr>
        <p:spPr>
          <a:xfrm>
            <a:off x="819150" y="4068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Stop Demo</a:t>
            </a:r>
            <a:endParaRPr/>
          </a:p>
        </p:txBody>
      </p:sp>
      <p:pic>
        <p:nvPicPr>
          <p:cNvPr id="263" name="Google Shape;263;p25" title="Time Freeze mechanic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1806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Time Stop - Simple Uses</a:t>
            </a:r>
            <a:endParaRPr/>
          </a:p>
        </p:txBody>
      </p:sp>
      <p:pic>
        <p:nvPicPr>
          <p:cNvPr id="269" name="Google Shape;2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0338" y="1800200"/>
            <a:ext cx="4063324" cy="289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Time Stop - More Advanced</a:t>
            </a:r>
            <a:endParaRPr/>
          </a:p>
        </p:txBody>
      </p:sp>
      <p:pic>
        <p:nvPicPr>
          <p:cNvPr id="275" name="Google Shape;2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9600" y="1800200"/>
            <a:ext cx="4575484" cy="3038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27"/>
          <p:cNvCxnSpPr/>
          <p:nvPr/>
        </p:nvCxnSpPr>
        <p:spPr>
          <a:xfrm flipH="1">
            <a:off x="3393025" y="2626250"/>
            <a:ext cx="9600" cy="9012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7" name="Google Shape;277;p27"/>
          <p:cNvCxnSpPr/>
          <p:nvPr/>
        </p:nvCxnSpPr>
        <p:spPr>
          <a:xfrm rot="10800000">
            <a:off x="5281275" y="3096050"/>
            <a:ext cx="0" cy="8721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8" name="Google Shape;278;p27"/>
          <p:cNvCxnSpPr/>
          <p:nvPr/>
        </p:nvCxnSpPr>
        <p:spPr>
          <a:xfrm flipH="1" rot="10800000">
            <a:off x="3393025" y="4255600"/>
            <a:ext cx="940200" cy="3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9" name="Google Shape;279;p27"/>
          <p:cNvCxnSpPr/>
          <p:nvPr/>
        </p:nvCxnSpPr>
        <p:spPr>
          <a:xfrm rot="10800000">
            <a:off x="4320975" y="2336900"/>
            <a:ext cx="960300" cy="18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8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tell me more about the actual “game” part of this?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Game Mechanics</a:t>
            </a:r>
            <a:endParaRPr sz="4200"/>
          </a:p>
        </p:txBody>
      </p:sp>
      <p:sp>
        <p:nvSpPr>
          <p:cNvPr id="290" name="Google Shape;290;p29"/>
          <p:cNvSpPr txBox="1"/>
          <p:nvPr>
            <p:ph idx="1" type="body"/>
          </p:nvPr>
        </p:nvSpPr>
        <p:spPr>
          <a:xfrm>
            <a:off x="590350" y="1980775"/>
            <a:ext cx="43905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Walk up, down, left, and right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Time stop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Buttons</a:t>
            </a:r>
            <a:endParaRPr sz="2400">
              <a:highlight>
                <a:srgbClr val="FFFFFF"/>
              </a:highlight>
            </a:endParaRPr>
          </a:p>
        </p:txBody>
      </p:sp>
      <p:sp>
        <p:nvSpPr>
          <p:cNvPr id="291" name="Google Shape;291;p29"/>
          <p:cNvSpPr txBox="1"/>
          <p:nvPr>
            <p:ph idx="1" type="body"/>
          </p:nvPr>
        </p:nvSpPr>
        <p:spPr>
          <a:xfrm>
            <a:off x="5209700" y="1980775"/>
            <a:ext cx="335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Guards</a:t>
            </a:r>
            <a:endParaRPr sz="2400">
              <a:highlight>
                <a:schemeClr val="dk1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Moving blocks</a:t>
            </a:r>
            <a:endParaRPr sz="2400">
              <a:highlight>
                <a:schemeClr val="dk1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Collectibles</a:t>
            </a:r>
            <a:endParaRPr sz="2400"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Game Dynamics</a:t>
            </a:r>
            <a:endParaRPr sz="4200"/>
          </a:p>
        </p:txBody>
      </p:sp>
      <p:sp>
        <p:nvSpPr>
          <p:cNvPr id="297" name="Google Shape;297;p30"/>
          <p:cNvSpPr txBox="1"/>
          <p:nvPr>
            <p:ph idx="1" type="body"/>
          </p:nvPr>
        </p:nvSpPr>
        <p:spPr>
          <a:xfrm>
            <a:off x="819150" y="1990725"/>
            <a:ext cx="3752700" cy="25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Buttons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Time stop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Enemies and traps</a:t>
            </a:r>
            <a:endParaRPr sz="2400"/>
          </a:p>
        </p:txBody>
      </p:sp>
      <p:sp>
        <p:nvSpPr>
          <p:cNvPr id="298" name="Google Shape;298;p30"/>
          <p:cNvSpPr txBox="1"/>
          <p:nvPr>
            <p:ph idx="1" type="body"/>
          </p:nvPr>
        </p:nvSpPr>
        <p:spPr>
          <a:xfrm>
            <a:off x="4572150" y="1990725"/>
            <a:ext cx="3752700" cy="25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Set checkpoints 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Reset to a checkpoint</a:t>
            </a:r>
            <a:endParaRPr sz="2400">
              <a:highlight>
                <a:schemeClr val="dk1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Collectibles</a:t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Game Aesthetics</a:t>
            </a:r>
            <a:endParaRPr sz="4200"/>
          </a:p>
        </p:txBody>
      </p:sp>
      <p:sp>
        <p:nvSpPr>
          <p:cNvPr id="304" name="Google Shape;304;p31"/>
          <p:cNvSpPr txBox="1"/>
          <p:nvPr>
            <p:ph idx="1" type="body"/>
          </p:nvPr>
        </p:nvSpPr>
        <p:spPr>
          <a:xfrm>
            <a:off x="819150" y="2125150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>
                <a:highlight>
                  <a:srgbClr val="FFFFFF"/>
                </a:highlight>
              </a:rPr>
              <a:t>Vulnerability - lack of attacks</a:t>
            </a:r>
            <a:endParaRPr sz="2100"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>
                <a:highlight>
                  <a:srgbClr val="FFFFFF"/>
                </a:highlight>
              </a:rPr>
              <a:t>Empowerment - abilities</a:t>
            </a:r>
            <a:endParaRPr sz="2100"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>
                <a:highlight>
                  <a:srgbClr val="FFFFFF"/>
                </a:highlight>
              </a:rPr>
              <a:t>S</a:t>
            </a:r>
            <a:r>
              <a:rPr lang="en" sz="2100">
                <a:highlight>
                  <a:srgbClr val="FFFFFF"/>
                </a:highlight>
              </a:rPr>
              <a:t>atisfaction - puzzles</a:t>
            </a:r>
            <a:endParaRPr sz="2100"/>
          </a:p>
        </p:txBody>
      </p:sp>
      <p:sp>
        <p:nvSpPr>
          <p:cNvPr id="305" name="Google Shape;305;p31"/>
          <p:cNvSpPr txBox="1"/>
          <p:nvPr>
            <p:ph idx="1" type="body"/>
          </p:nvPr>
        </p:nvSpPr>
        <p:spPr>
          <a:xfrm>
            <a:off x="4717575" y="2125150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highlight>
                <a:schemeClr val="dk1"/>
              </a:highlight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en" sz="2100">
                <a:highlight>
                  <a:schemeClr val="dk1"/>
                </a:highlight>
              </a:rPr>
              <a:t>Curiosity - setting</a:t>
            </a:r>
            <a:endParaRPr sz="2100">
              <a:highlight>
                <a:schemeClr val="dk1"/>
              </a:highlight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Humor - characters</a:t>
            </a:r>
            <a:endParaRPr sz="2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Risks</a:t>
            </a:r>
            <a:endParaRPr/>
          </a:p>
        </p:txBody>
      </p:sp>
      <p:sp>
        <p:nvSpPr>
          <p:cNvPr id="311" name="Google Shape;311;p32"/>
          <p:cNvSpPr txBox="1"/>
          <p:nvPr>
            <p:ph idx="1" type="body"/>
          </p:nvPr>
        </p:nvSpPr>
        <p:spPr>
          <a:xfrm>
            <a:off x="2695500" y="1800200"/>
            <a:ext cx="3753000" cy="24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Big scope potential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Time stopping requires a lot of considerations</a:t>
            </a:r>
            <a:endParaRPr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5"/>
          <p:cNvSpPr txBox="1"/>
          <p:nvPr>
            <p:ph type="title"/>
          </p:nvPr>
        </p:nvSpPr>
        <p:spPr>
          <a:xfrm>
            <a:off x="520975" y="816475"/>
            <a:ext cx="3743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Meet the team</a:t>
            </a:r>
            <a:endParaRPr sz="4200"/>
          </a:p>
        </p:txBody>
      </p:sp>
      <p:sp>
        <p:nvSpPr>
          <p:cNvPr id="178" name="Google Shape;178;p15"/>
          <p:cNvSpPr txBox="1"/>
          <p:nvPr>
            <p:ph idx="2" type="body"/>
          </p:nvPr>
        </p:nvSpPr>
        <p:spPr>
          <a:xfrm>
            <a:off x="3227713" y="2417350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-Programmer</a:t>
            </a:r>
            <a:endParaRPr sz="1500"/>
          </a:p>
        </p:txBody>
      </p:sp>
      <p:sp>
        <p:nvSpPr>
          <p:cNvPr id="179" name="Google Shape;179;p15"/>
          <p:cNvSpPr txBox="1"/>
          <p:nvPr>
            <p:ph idx="4294967295" type="title"/>
          </p:nvPr>
        </p:nvSpPr>
        <p:spPr>
          <a:xfrm>
            <a:off x="567175" y="188714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Mason</a:t>
            </a:r>
            <a:endParaRPr/>
          </a:p>
        </p:txBody>
      </p:sp>
      <p:sp>
        <p:nvSpPr>
          <p:cNvPr id="180" name="Google Shape;180;p15"/>
          <p:cNvSpPr txBox="1"/>
          <p:nvPr>
            <p:ph idx="1" type="body"/>
          </p:nvPr>
        </p:nvSpPr>
        <p:spPr>
          <a:xfrm>
            <a:off x="463575" y="2417350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-Programmer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-Lead designer</a:t>
            </a:r>
            <a:endParaRPr sz="1500"/>
          </a:p>
        </p:txBody>
      </p:sp>
      <p:sp>
        <p:nvSpPr>
          <p:cNvPr id="181" name="Google Shape;181;p15"/>
          <p:cNvSpPr txBox="1"/>
          <p:nvPr>
            <p:ph idx="4294967295" type="body"/>
          </p:nvPr>
        </p:nvSpPr>
        <p:spPr>
          <a:xfrm>
            <a:off x="463575" y="3939765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-Audio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-Producer</a:t>
            </a:r>
            <a:endParaRPr sz="1500"/>
          </a:p>
        </p:txBody>
      </p:sp>
      <p:sp>
        <p:nvSpPr>
          <p:cNvPr id="182" name="Google Shape;182;p15"/>
          <p:cNvSpPr txBox="1"/>
          <p:nvPr>
            <p:ph idx="4294967295" type="body"/>
          </p:nvPr>
        </p:nvSpPr>
        <p:spPr>
          <a:xfrm>
            <a:off x="3038269" y="3939765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-Artist</a:t>
            </a:r>
            <a:endParaRPr sz="1500"/>
          </a:p>
        </p:txBody>
      </p:sp>
      <p:sp>
        <p:nvSpPr>
          <p:cNvPr id="183" name="Google Shape;183;p15"/>
          <p:cNvSpPr txBox="1"/>
          <p:nvPr>
            <p:ph idx="4294967295" type="title"/>
          </p:nvPr>
        </p:nvSpPr>
        <p:spPr>
          <a:xfrm>
            <a:off x="3477619" y="188714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Leslie</a:t>
            </a:r>
            <a:endParaRPr/>
          </a:p>
        </p:txBody>
      </p:sp>
      <p:sp>
        <p:nvSpPr>
          <p:cNvPr id="184" name="Google Shape;184;p15"/>
          <p:cNvSpPr txBox="1"/>
          <p:nvPr>
            <p:ph idx="4294967295" type="title"/>
          </p:nvPr>
        </p:nvSpPr>
        <p:spPr>
          <a:xfrm>
            <a:off x="567175" y="3417938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Natalie</a:t>
            </a:r>
            <a:endParaRPr/>
          </a:p>
        </p:txBody>
      </p:sp>
      <p:sp>
        <p:nvSpPr>
          <p:cNvPr id="185" name="Google Shape;185;p15"/>
          <p:cNvSpPr txBox="1"/>
          <p:nvPr>
            <p:ph idx="4294967295" type="title"/>
          </p:nvPr>
        </p:nvSpPr>
        <p:spPr>
          <a:xfrm>
            <a:off x="3477619" y="3417938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Alec</a:t>
            </a:r>
            <a:endParaRPr/>
          </a:p>
        </p:txBody>
      </p:sp>
      <p:sp>
        <p:nvSpPr>
          <p:cNvPr id="186" name="Google Shape;186;p15"/>
          <p:cNvSpPr txBox="1"/>
          <p:nvPr>
            <p:ph idx="2" type="body"/>
          </p:nvPr>
        </p:nvSpPr>
        <p:spPr>
          <a:xfrm>
            <a:off x="5991869" y="2417346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-Programmer</a:t>
            </a:r>
            <a:endParaRPr sz="1500"/>
          </a:p>
        </p:txBody>
      </p:sp>
      <p:sp>
        <p:nvSpPr>
          <p:cNvPr id="187" name="Google Shape;187;p15"/>
          <p:cNvSpPr txBox="1"/>
          <p:nvPr>
            <p:ph idx="4294967295" type="body"/>
          </p:nvPr>
        </p:nvSpPr>
        <p:spPr>
          <a:xfrm>
            <a:off x="6178144" y="3939765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-Writer</a:t>
            </a:r>
            <a:endParaRPr sz="1500"/>
          </a:p>
        </p:txBody>
      </p:sp>
      <p:sp>
        <p:nvSpPr>
          <p:cNvPr id="188" name="Google Shape;188;p15"/>
          <p:cNvSpPr txBox="1"/>
          <p:nvPr>
            <p:ph idx="4294967295" type="title"/>
          </p:nvPr>
        </p:nvSpPr>
        <p:spPr>
          <a:xfrm>
            <a:off x="6388069" y="188714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</a:t>
            </a:r>
            <a:endParaRPr/>
          </a:p>
        </p:txBody>
      </p:sp>
      <p:sp>
        <p:nvSpPr>
          <p:cNvPr id="189" name="Google Shape;189;p15"/>
          <p:cNvSpPr txBox="1"/>
          <p:nvPr>
            <p:ph idx="4294967295" type="title"/>
          </p:nvPr>
        </p:nvSpPr>
        <p:spPr>
          <a:xfrm>
            <a:off x="6388069" y="3417938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Cassandra</a:t>
            </a:r>
            <a:endParaRPr/>
          </a:p>
        </p:txBody>
      </p:sp>
      <p:sp>
        <p:nvSpPr>
          <p:cNvPr id="190" name="Google Shape;190;p15"/>
          <p:cNvSpPr txBox="1"/>
          <p:nvPr>
            <p:ph idx="2" type="body"/>
          </p:nvPr>
        </p:nvSpPr>
        <p:spPr>
          <a:xfrm>
            <a:off x="5980044" y="989621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-Executive Producer</a:t>
            </a:r>
            <a:endParaRPr sz="1500"/>
          </a:p>
        </p:txBody>
      </p:sp>
      <p:sp>
        <p:nvSpPr>
          <p:cNvPr id="191" name="Google Shape;191;p15"/>
          <p:cNvSpPr txBox="1"/>
          <p:nvPr>
            <p:ph idx="4294967295" type="title"/>
          </p:nvPr>
        </p:nvSpPr>
        <p:spPr>
          <a:xfrm>
            <a:off x="6376244" y="459419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/>
          <p:nvPr>
            <p:ph type="title"/>
          </p:nvPr>
        </p:nvSpPr>
        <p:spPr>
          <a:xfrm>
            <a:off x="1310500" y="188190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Time!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4"/>
          <p:cNvSpPr txBox="1"/>
          <p:nvPr/>
        </p:nvSpPr>
        <p:spPr>
          <a:xfrm>
            <a:off x="384275" y="394150"/>
            <a:ext cx="567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34"/>
          <p:cNvSpPr txBox="1"/>
          <p:nvPr>
            <p:ph type="title"/>
          </p:nvPr>
        </p:nvSpPr>
        <p:spPr>
          <a:xfrm>
            <a:off x="819150" y="394150"/>
            <a:ext cx="75057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323" name="Google Shape;323;p34"/>
          <p:cNvSpPr txBox="1"/>
          <p:nvPr>
            <p:ph idx="1" type="body"/>
          </p:nvPr>
        </p:nvSpPr>
        <p:spPr>
          <a:xfrm>
            <a:off x="819150" y="918250"/>
            <a:ext cx="7505700" cy="3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Time Traveler for IFX by JessiBeans on DeviantArt</a:t>
            </a:r>
            <a:r>
              <a:rPr lang="en" sz="1600"/>
              <a:t> -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https://www.deviantart.com/jessibeans/art/Time-Traveler-for-IFX-338336581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Sci-Fi Fantasy character concepts</a:t>
            </a:r>
            <a:r>
              <a:rPr lang="en" sz="1600"/>
              <a:t> by CpnTuttle - 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https://imgur.com/6hgOiKm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Time Travel Wallpaper by WallpaperAccess - 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https://wallpaperaccess.com/time-travel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Dio time stop gif from Jojo’s Bizarre Adventure: Stardust Crusaders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Tardis - Dr. Who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Title Screen - RPG Maker MV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8x8 Tileset by Soundlust - </a:t>
            </a:r>
            <a:r>
              <a:rPr lang="en" sz="1600" u="sng">
                <a:solidFill>
                  <a:schemeClr val="hlink"/>
                </a:solidFill>
                <a:hlinkClick r:id="rId6"/>
              </a:rPr>
              <a:t>https://opengameart.org/content/8x8-tileset-by-soundlust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Professor E. Gadd - Luigi’s Mansion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SciFi Futuristic City - Rob Brown - https://www.artstation.com/artwork/xBglY</a:t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5"/>
          <p:cNvSpPr txBox="1"/>
          <p:nvPr/>
        </p:nvSpPr>
        <p:spPr>
          <a:xfrm>
            <a:off x="384275" y="394150"/>
            <a:ext cx="567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35"/>
          <p:cNvSpPr txBox="1"/>
          <p:nvPr>
            <p:ph type="title"/>
          </p:nvPr>
        </p:nvSpPr>
        <p:spPr>
          <a:xfrm>
            <a:off x="819150" y="394150"/>
            <a:ext cx="75057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continued</a:t>
            </a:r>
            <a:endParaRPr/>
          </a:p>
        </p:txBody>
      </p:sp>
      <p:sp>
        <p:nvSpPr>
          <p:cNvPr id="330" name="Google Shape;330;p35"/>
          <p:cNvSpPr txBox="1"/>
          <p:nvPr>
            <p:ph idx="1" type="body"/>
          </p:nvPr>
        </p:nvSpPr>
        <p:spPr>
          <a:xfrm>
            <a:off x="819150" y="918250"/>
            <a:ext cx="7505700" cy="3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Laboratory Concept Art - Aaron Sims Creative - </a:t>
            </a:r>
            <a:r>
              <a:rPr lang="en" sz="16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https://www.artstation.com/artwork/oO8GDO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Mad Scientist’s Lab - Forge of Empires - </a:t>
            </a:r>
            <a:r>
              <a:rPr lang="en" sz="16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https://forgeofempires.fandom.com/wiki/Mad_Scientist%27s_Lab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Mad scientist - </a:t>
            </a:r>
            <a:r>
              <a:rPr lang="en" sz="16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https://media.istockphoto.com/photos/mad-scientist-picture-id169944301?k=20&amp;m=169944301&amp;s=612x612&amp;w=0&amp;h=l-QPi_wQkw7Ow_uqw5R_Fb1sLaF31jQLmKrchLvKBQY=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588" y="211950"/>
            <a:ext cx="6178824" cy="47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Setting</a:t>
            </a:r>
            <a:endParaRPr sz="4200"/>
          </a:p>
        </p:txBody>
      </p:sp>
      <p:pic>
        <p:nvPicPr>
          <p:cNvPr id="202" name="Google Shape;2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54" y="2014138"/>
            <a:ext cx="3254371" cy="2167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9725" y="1104426"/>
            <a:ext cx="3817426" cy="361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Player Role</a:t>
            </a:r>
            <a:endParaRPr/>
          </a:p>
        </p:txBody>
      </p:sp>
      <p:sp>
        <p:nvSpPr>
          <p:cNvPr id="209" name="Google Shape;209;p18"/>
          <p:cNvSpPr txBox="1"/>
          <p:nvPr>
            <p:ph idx="1" type="body"/>
          </p:nvPr>
        </p:nvSpPr>
        <p:spPr>
          <a:xfrm>
            <a:off x="780775" y="1844850"/>
            <a:ext cx="7505700" cy="26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Time travelling thief from the future.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Time machine broke.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Trying to steal a time travel device to return to the future.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Can manipulate time to solve puzzles and avoid danger.</a:t>
            </a:r>
            <a:endParaRPr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Core Game Objectives</a:t>
            </a:r>
            <a:endParaRPr sz="4200"/>
          </a:p>
        </p:txBody>
      </p:sp>
      <p:pic>
        <p:nvPicPr>
          <p:cNvPr id="215" name="Google Shape;215;p19"/>
          <p:cNvPicPr preferRelativeResize="0"/>
          <p:nvPr/>
        </p:nvPicPr>
        <p:blipFill rotWithShape="1">
          <a:blip r:embed="rId3">
            <a:alphaModFix/>
          </a:blip>
          <a:srcRect b="12183" l="25467" r="27071" t="16565"/>
          <a:stretch/>
        </p:blipFill>
        <p:spPr>
          <a:xfrm>
            <a:off x="3679198" y="2327588"/>
            <a:ext cx="1785602" cy="167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9"/>
          <p:cNvSpPr txBox="1"/>
          <p:nvPr/>
        </p:nvSpPr>
        <p:spPr>
          <a:xfrm>
            <a:off x="929700" y="4107050"/>
            <a:ext cx="133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Explore lab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3905700" y="4107050"/>
            <a:ext cx="1332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Find time machine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6587863" y="4180175"/>
            <a:ext cx="1577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Return to future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9" name="Google Shape;219;p19"/>
          <p:cNvCxnSpPr>
            <a:stCxn id="220" idx="3"/>
            <a:endCxn id="215" idx="1"/>
          </p:cNvCxnSpPr>
          <p:nvPr/>
        </p:nvCxnSpPr>
        <p:spPr>
          <a:xfrm>
            <a:off x="2747074" y="3165275"/>
            <a:ext cx="93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1" name="Google Shape;221;p19"/>
          <p:cNvCxnSpPr>
            <a:stCxn id="215" idx="3"/>
            <a:endCxn id="222" idx="1"/>
          </p:cNvCxnSpPr>
          <p:nvPr/>
        </p:nvCxnSpPr>
        <p:spPr>
          <a:xfrm>
            <a:off x="5464800" y="3165275"/>
            <a:ext cx="728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2" name="Google Shape;222;p19"/>
          <p:cNvPicPr preferRelativeResize="0"/>
          <p:nvPr/>
        </p:nvPicPr>
        <p:blipFill rotWithShape="1">
          <a:blip r:embed="rId4">
            <a:alphaModFix/>
          </a:blip>
          <a:srcRect b="0" l="22258" r="10636" t="0"/>
          <a:stretch/>
        </p:blipFill>
        <p:spPr>
          <a:xfrm>
            <a:off x="6193125" y="2209138"/>
            <a:ext cx="2373763" cy="1912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9"/>
          <p:cNvPicPr preferRelativeResize="0"/>
          <p:nvPr/>
        </p:nvPicPr>
        <p:blipFill rotWithShape="1">
          <a:blip r:embed="rId5">
            <a:alphaModFix/>
          </a:blip>
          <a:srcRect b="0" l="0" r="48506" t="0"/>
          <a:stretch/>
        </p:blipFill>
        <p:spPr>
          <a:xfrm>
            <a:off x="313875" y="2168538"/>
            <a:ext cx="2433199" cy="199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Target Audience </a:t>
            </a:r>
            <a:endParaRPr sz="4200"/>
          </a:p>
        </p:txBody>
      </p:sp>
      <p:sp>
        <p:nvSpPr>
          <p:cNvPr id="228" name="Google Shape;228;p20"/>
          <p:cNvSpPr txBox="1"/>
          <p:nvPr>
            <p:ph idx="1" type="body"/>
          </p:nvPr>
        </p:nvSpPr>
        <p:spPr>
          <a:xfrm>
            <a:off x="683550" y="1990725"/>
            <a:ext cx="30069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Fans of :</a:t>
            </a:r>
            <a:endParaRPr sz="2200"/>
          </a:p>
          <a:p>
            <a:pPr indent="-3683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Sci-Fi</a:t>
            </a:r>
            <a:endParaRPr sz="2200"/>
          </a:p>
          <a:p>
            <a:pPr indent="-3683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Retro-Futurism</a:t>
            </a:r>
            <a:endParaRPr sz="2200"/>
          </a:p>
          <a:p>
            <a:pPr indent="-3683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Puzzles</a:t>
            </a:r>
            <a:endParaRPr sz="2200"/>
          </a:p>
        </p:txBody>
      </p:sp>
      <p:pic>
        <p:nvPicPr>
          <p:cNvPr id="229" name="Google Shape;2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2100" y="1800200"/>
            <a:ext cx="4690704" cy="26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Main Character</a:t>
            </a:r>
            <a:r>
              <a:rPr lang="en" sz="4200"/>
              <a:t>: </a:t>
            </a:r>
            <a:r>
              <a:rPr lang="en" sz="4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Amelia</a:t>
            </a:r>
            <a:endParaRPr sz="4200"/>
          </a:p>
        </p:txBody>
      </p:sp>
      <p:sp>
        <p:nvSpPr>
          <p:cNvPr id="235" name="Google Shape;235;p21"/>
          <p:cNvSpPr txBox="1"/>
          <p:nvPr>
            <p:ph idx="1" type="body"/>
          </p:nvPr>
        </p:nvSpPr>
        <p:spPr>
          <a:xfrm>
            <a:off x="819150" y="1913975"/>
            <a:ext cx="3753000" cy="28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800"/>
              <a:t>The player character.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Easily flustered.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Socially oblivious.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Sarcastic. </a:t>
            </a:r>
            <a:endParaRPr sz="1800"/>
          </a:p>
        </p:txBody>
      </p:sp>
      <p:pic>
        <p:nvPicPr>
          <p:cNvPr id="236" name="Google Shape;2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901" y="1748400"/>
            <a:ext cx="1973118" cy="296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Sidekick</a:t>
            </a:r>
            <a:r>
              <a:rPr lang="en" sz="4200"/>
              <a:t>: </a:t>
            </a:r>
            <a:r>
              <a:rPr lang="en" sz="4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Delphi</a:t>
            </a:r>
            <a:endParaRPr sz="4200"/>
          </a:p>
        </p:txBody>
      </p:sp>
      <p:sp>
        <p:nvSpPr>
          <p:cNvPr id="242" name="Google Shape;242;p22"/>
          <p:cNvSpPr txBox="1"/>
          <p:nvPr>
            <p:ph idx="1" type="body"/>
          </p:nvPr>
        </p:nvSpPr>
        <p:spPr>
          <a:xfrm>
            <a:off x="3807725" y="2026600"/>
            <a:ext cx="4288200" cy="25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NPC, Narrator, Amelia’s Partner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Charming.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Teasing.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Helpful</a:t>
            </a:r>
            <a:endParaRPr sz="1800"/>
          </a:p>
        </p:txBody>
      </p:sp>
      <p:pic>
        <p:nvPicPr>
          <p:cNvPr id="243" name="Google Shape;2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675" y="1726200"/>
            <a:ext cx="2281909" cy="303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